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59" r:id="rId4"/>
    <p:sldId id="262" r:id="rId5"/>
    <p:sldId id="260"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56CB3CF-8670-4DE4-A79D-9F19BD4BCE3F}" type="datetimeFigureOut">
              <a:rPr lang="nl-NL" smtClean="0"/>
              <a:t>28-2-2020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291291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56CB3CF-8670-4DE4-A79D-9F19BD4BCE3F}" type="datetimeFigureOut">
              <a:rPr lang="nl-NL" smtClean="0"/>
              <a:t>28-2-2020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123637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56CB3CF-8670-4DE4-A79D-9F19BD4BCE3F}" type="datetimeFigureOut">
              <a:rPr lang="nl-NL" smtClean="0"/>
              <a:t>28-2-2020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236861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56CB3CF-8670-4DE4-A79D-9F19BD4BCE3F}" type="datetimeFigureOut">
              <a:rPr lang="nl-NL" smtClean="0"/>
              <a:t>28-2-2020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72281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56CB3CF-8670-4DE4-A79D-9F19BD4BCE3F}" type="datetimeFigureOut">
              <a:rPr lang="nl-NL" smtClean="0"/>
              <a:t>28-2-2020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134824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56CB3CF-8670-4DE4-A79D-9F19BD4BCE3F}" type="datetimeFigureOut">
              <a:rPr lang="nl-NL" smtClean="0"/>
              <a:t>28-2-2020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4998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56CB3CF-8670-4DE4-A79D-9F19BD4BCE3F}" type="datetimeFigureOut">
              <a:rPr lang="nl-NL" smtClean="0"/>
              <a:t>28-2-2020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345770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56CB3CF-8670-4DE4-A79D-9F19BD4BCE3F}" type="datetimeFigureOut">
              <a:rPr lang="nl-NL" smtClean="0"/>
              <a:t>28-2-2020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313291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CB3CF-8670-4DE4-A79D-9F19BD4BCE3F}" type="datetimeFigureOut">
              <a:rPr lang="nl-NL" smtClean="0"/>
              <a:t>28-2-2020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33940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6CB3CF-8670-4DE4-A79D-9F19BD4BCE3F}" type="datetimeFigureOut">
              <a:rPr lang="nl-NL" smtClean="0"/>
              <a:t>28-2-2020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199253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6CB3CF-8670-4DE4-A79D-9F19BD4BCE3F}" type="datetimeFigureOut">
              <a:rPr lang="nl-NL" smtClean="0"/>
              <a:t>28-2-2020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9F6F02-8DC8-4D7E-9747-3F5A6A29F959}" type="slidenum">
              <a:rPr lang="nl-NL" smtClean="0"/>
              <a:t>‹nr.›</a:t>
            </a:fld>
            <a:endParaRPr lang="nl-NL"/>
          </a:p>
        </p:txBody>
      </p:sp>
    </p:spTree>
    <p:extLst>
      <p:ext uri="{BB962C8B-B14F-4D97-AF65-F5344CB8AC3E}">
        <p14:creationId xmlns:p14="http://schemas.microsoft.com/office/powerpoint/2010/main" val="249358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CB3CF-8670-4DE4-A79D-9F19BD4BCE3F}" type="datetimeFigureOut">
              <a:rPr lang="nl-NL" smtClean="0"/>
              <a:t>28-2-2020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F6F02-8DC8-4D7E-9747-3F5A6A29F959}" type="slidenum">
              <a:rPr lang="nl-NL" smtClean="0"/>
              <a:t>‹nr.›</a:t>
            </a:fld>
            <a:endParaRPr lang="nl-NL"/>
          </a:p>
        </p:txBody>
      </p:sp>
    </p:spTree>
    <p:extLst>
      <p:ext uri="{BB962C8B-B14F-4D97-AF65-F5344CB8AC3E}">
        <p14:creationId xmlns:p14="http://schemas.microsoft.com/office/powerpoint/2010/main" val="4015625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184EEE-8E86-4951-8A16-05121E7A10A3}"/>
              </a:ext>
            </a:extLst>
          </p:cNvPr>
          <p:cNvSpPr>
            <a:spLocks noGrp="1"/>
          </p:cNvSpPr>
          <p:nvPr>
            <p:ph type="ctrTitle"/>
          </p:nvPr>
        </p:nvSpPr>
        <p:spPr>
          <a:xfrm>
            <a:off x="546351" y="433545"/>
            <a:ext cx="11139854" cy="930447"/>
          </a:xfrm>
        </p:spPr>
        <p:txBody>
          <a:bodyPr>
            <a:normAutofit/>
          </a:bodyPr>
          <a:lstStyle/>
          <a:p>
            <a:r>
              <a:rPr lang="nl-NL" sz="5400">
                <a:solidFill>
                  <a:srgbClr val="FFFFFF"/>
                </a:solidFill>
              </a:rPr>
              <a:t>KNO</a:t>
            </a:r>
          </a:p>
        </p:txBody>
      </p:sp>
      <p:sp>
        <p:nvSpPr>
          <p:cNvPr id="3" name="Ondertitel 2">
            <a:extLst>
              <a:ext uri="{FF2B5EF4-FFF2-40B4-BE49-F238E27FC236}">
                <a16:creationId xmlns:a16="http://schemas.microsoft.com/office/drawing/2014/main" id="{58E3D7E3-6750-426C-A827-57771D37C7AF}"/>
              </a:ext>
            </a:extLst>
          </p:cNvPr>
          <p:cNvSpPr>
            <a:spLocks noGrp="1"/>
          </p:cNvSpPr>
          <p:nvPr>
            <p:ph type="subTitle" idx="1"/>
          </p:nvPr>
        </p:nvSpPr>
        <p:spPr>
          <a:xfrm>
            <a:off x="1544278" y="1645723"/>
            <a:ext cx="9144000" cy="420001"/>
          </a:xfrm>
        </p:spPr>
        <p:txBody>
          <a:bodyPr>
            <a:normAutofit/>
          </a:bodyPr>
          <a:lstStyle/>
          <a:p>
            <a:r>
              <a:rPr lang="nl-NL" sz="2000">
                <a:solidFill>
                  <a:srgbClr val="F5C06B"/>
                </a:solidFill>
              </a:rPr>
              <a:t>MTH 27-2-2020</a:t>
            </a:r>
          </a:p>
        </p:txBody>
      </p:sp>
      <p:cxnSp>
        <p:nvCxnSpPr>
          <p:cNvPr id="43"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B15A3E33-4B55-4D56-941D-8480A1D433A3}"/>
              </a:ext>
            </a:extLst>
          </p:cNvPr>
          <p:cNvPicPr>
            <a:picLocks noChangeAspect="1"/>
          </p:cNvPicPr>
          <p:nvPr/>
        </p:nvPicPr>
        <p:blipFill rotWithShape="1">
          <a:blip r:embed="rId2"/>
          <a:srcRect l="8772" r="25127"/>
          <a:stretch/>
        </p:blipFill>
        <p:spPr>
          <a:xfrm>
            <a:off x="1303726" y="2426818"/>
            <a:ext cx="3511599" cy="3997637"/>
          </a:xfrm>
          <a:prstGeom prst="rect">
            <a:avLst/>
          </a:prstGeom>
        </p:spPr>
      </p:pic>
      <p:cxnSp>
        <p:nvCxnSpPr>
          <p:cNvPr id="44"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1076E4E4-5697-4788-A13D-6876539D14A7}"/>
              </a:ext>
            </a:extLst>
          </p:cNvPr>
          <p:cNvPicPr>
            <a:picLocks noChangeAspect="1"/>
          </p:cNvPicPr>
          <p:nvPr/>
        </p:nvPicPr>
        <p:blipFill>
          <a:blip r:embed="rId3"/>
          <a:stretch>
            <a:fillRect/>
          </a:stretch>
        </p:blipFill>
        <p:spPr>
          <a:xfrm>
            <a:off x="6445073" y="3116217"/>
            <a:ext cx="5455917" cy="2618839"/>
          </a:xfrm>
          <a:prstGeom prst="rect">
            <a:avLst/>
          </a:prstGeom>
        </p:spPr>
      </p:pic>
    </p:spTree>
    <p:extLst>
      <p:ext uri="{BB962C8B-B14F-4D97-AF65-F5344CB8AC3E}">
        <p14:creationId xmlns:p14="http://schemas.microsoft.com/office/powerpoint/2010/main" val="61577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5DEF9B-779A-4D85-8E5B-01A88D49CBE4}"/>
              </a:ext>
            </a:extLst>
          </p:cNvPr>
          <p:cNvSpPr>
            <a:spLocks noGrp="1"/>
          </p:cNvSpPr>
          <p:nvPr>
            <p:ph type="title"/>
          </p:nvPr>
        </p:nvSpPr>
        <p:spPr>
          <a:xfrm>
            <a:off x="1043631" y="873940"/>
            <a:ext cx="4928291" cy="1035781"/>
          </a:xfrm>
        </p:spPr>
        <p:txBody>
          <a:bodyPr anchor="ctr">
            <a:normAutofit fontScale="90000"/>
          </a:bodyPr>
          <a:lstStyle/>
          <a:p>
            <a:r>
              <a:rPr lang="nl-NL" sz="3300" dirty="0"/>
              <a:t>Oorzaken / ontstaanswijze van een bloedneus (epistaxis) </a:t>
            </a:r>
            <a:br>
              <a:rPr lang="nl-NL" sz="3300" dirty="0"/>
            </a:br>
            <a:endParaRPr lang="nl-NL" sz="3300" dirty="0"/>
          </a:p>
        </p:txBody>
      </p:sp>
      <p:sp>
        <p:nvSpPr>
          <p:cNvPr id="3" name="Tijdelijke aanduiding voor inhoud 2">
            <a:extLst>
              <a:ext uri="{FF2B5EF4-FFF2-40B4-BE49-F238E27FC236}">
                <a16:creationId xmlns:a16="http://schemas.microsoft.com/office/drawing/2014/main" id="{7876C673-4F01-46BE-9496-7BF3848FC75B}"/>
              </a:ext>
            </a:extLst>
          </p:cNvPr>
          <p:cNvSpPr>
            <a:spLocks noGrp="1"/>
          </p:cNvSpPr>
          <p:nvPr>
            <p:ph idx="1"/>
          </p:nvPr>
        </p:nvSpPr>
        <p:spPr>
          <a:xfrm>
            <a:off x="1045029" y="2524721"/>
            <a:ext cx="4991629" cy="3677123"/>
          </a:xfrm>
        </p:spPr>
        <p:txBody>
          <a:bodyPr anchor="ctr">
            <a:normAutofit/>
          </a:bodyPr>
          <a:lstStyle/>
          <a:p>
            <a:endParaRPr lang="nl-NL" sz="1800" dirty="0"/>
          </a:p>
          <a:p>
            <a:r>
              <a:rPr lang="nl-NL" sz="1800" dirty="0"/>
              <a:t>Bij jongeren: voorin de neus: infectie, trauma (in het bijzonder neuspeuteren) verkoudheid.</a:t>
            </a:r>
          </a:p>
          <a:p>
            <a:pPr marL="0" indent="0">
              <a:buNone/>
            </a:pPr>
            <a:endParaRPr lang="nl-NL" sz="1800" dirty="0"/>
          </a:p>
          <a:p>
            <a:r>
              <a:rPr lang="nl-NL" sz="1800" dirty="0"/>
              <a:t>Bij ouderen ligt de oorzaak van de bloeding ten opzichte van jongeren vaker achterin en is arterieel van oorsprong en heviger met als uitlokkende factoren hypertensie met arteriosclerose (aderverkalking) en (doorgeschoten) anti-stollingstherapie </a:t>
            </a:r>
          </a:p>
          <a:p>
            <a:endParaRPr lang="nl-NL" sz="1800" dirty="0"/>
          </a:p>
        </p:txBody>
      </p:sp>
      <p:pic>
        <p:nvPicPr>
          <p:cNvPr id="4" name="Afbeelding 3">
            <a:extLst>
              <a:ext uri="{FF2B5EF4-FFF2-40B4-BE49-F238E27FC236}">
                <a16:creationId xmlns:a16="http://schemas.microsoft.com/office/drawing/2014/main" id="{B58C05E7-9194-4200-B8E5-EDC9EF675789}"/>
              </a:ext>
            </a:extLst>
          </p:cNvPr>
          <p:cNvPicPr>
            <a:picLocks noChangeAspect="1"/>
          </p:cNvPicPr>
          <p:nvPr/>
        </p:nvPicPr>
        <p:blipFill rotWithShape="1">
          <a:blip r:embed="rId2"/>
          <a:srcRect l="4396" r="4407" b="-1"/>
          <a:stretch/>
        </p:blipFill>
        <p:spPr>
          <a:xfrm>
            <a:off x="6788383" y="613147"/>
            <a:ext cx="4565417" cy="5593443"/>
          </a:xfrm>
          <a:prstGeom prst="rect">
            <a:avLst/>
          </a:prstGeom>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33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19B12-4168-48B1-84B8-DFE1BD43E123}"/>
              </a:ext>
            </a:extLst>
          </p:cNvPr>
          <p:cNvSpPr>
            <a:spLocks noGrp="1"/>
          </p:cNvSpPr>
          <p:nvPr>
            <p:ph type="title"/>
          </p:nvPr>
        </p:nvSpPr>
        <p:spPr>
          <a:xfrm>
            <a:off x="838200" y="365125"/>
            <a:ext cx="10515600" cy="1325563"/>
          </a:xfrm>
        </p:spPr>
        <p:txBody>
          <a:bodyPr>
            <a:normAutofit/>
          </a:bodyPr>
          <a:lstStyle/>
          <a:p>
            <a:r>
              <a:rPr lang="nl-NL"/>
              <a:t>Behandeling bloedneus </a:t>
            </a:r>
          </a:p>
        </p:txBody>
      </p:sp>
      <p:sp>
        <p:nvSpPr>
          <p:cNvPr id="3" name="Tijdelijke aanduiding voor inhoud 2">
            <a:extLst>
              <a:ext uri="{FF2B5EF4-FFF2-40B4-BE49-F238E27FC236}">
                <a16:creationId xmlns:a16="http://schemas.microsoft.com/office/drawing/2014/main" id="{BD59B287-A2E4-437F-BB9F-A9AFC9891027}"/>
              </a:ext>
            </a:extLst>
          </p:cNvPr>
          <p:cNvSpPr>
            <a:spLocks noGrp="1"/>
          </p:cNvSpPr>
          <p:nvPr>
            <p:ph idx="1"/>
          </p:nvPr>
        </p:nvSpPr>
        <p:spPr>
          <a:xfrm>
            <a:off x="838200" y="1825625"/>
            <a:ext cx="3797807" cy="4351338"/>
          </a:xfrm>
        </p:spPr>
        <p:txBody>
          <a:bodyPr>
            <a:normAutofit/>
          </a:bodyPr>
          <a:lstStyle/>
          <a:p>
            <a:pPr marL="274320" lvl="0" indent="-274320">
              <a:spcBef>
                <a:spcPct val="20000"/>
              </a:spcBef>
              <a:buClr>
                <a:srgbClr val="D16349"/>
              </a:buClr>
              <a:buSzPct val="85000"/>
              <a:buFont typeface="Wingdings 2"/>
              <a:buChar char=""/>
            </a:pPr>
            <a:r>
              <a:rPr lang="nl-NL" sz="1700">
                <a:latin typeface="Georgia"/>
              </a:rPr>
              <a:t>snuit de neus</a:t>
            </a:r>
          </a:p>
          <a:p>
            <a:pPr marL="274320" lvl="0" indent="-274320">
              <a:spcBef>
                <a:spcPct val="20000"/>
              </a:spcBef>
              <a:buClr>
                <a:srgbClr val="D16349"/>
              </a:buClr>
              <a:buSzPct val="85000"/>
              <a:buFont typeface="Wingdings 2"/>
              <a:buChar char=""/>
            </a:pPr>
            <a:r>
              <a:rPr lang="nl-NL" sz="1700">
                <a:latin typeface="Georgia"/>
              </a:rPr>
              <a:t>knijp daarna de neus goed dicht gedurende tien minuten</a:t>
            </a:r>
          </a:p>
          <a:p>
            <a:pPr marL="274320" lvl="0" indent="-274320">
              <a:spcBef>
                <a:spcPct val="20000"/>
              </a:spcBef>
              <a:buClr>
                <a:srgbClr val="D16349"/>
              </a:buClr>
              <a:buSzPct val="85000"/>
              <a:buFont typeface="Wingdings 2"/>
              <a:buChar char=""/>
            </a:pPr>
            <a:r>
              <a:rPr lang="nl-NL" sz="1700">
                <a:latin typeface="Georgia"/>
              </a:rPr>
              <a:t>ga voorover zitten</a:t>
            </a:r>
          </a:p>
          <a:p>
            <a:pPr marL="274320" lvl="0" indent="-274320">
              <a:spcBef>
                <a:spcPct val="20000"/>
              </a:spcBef>
              <a:buClr>
                <a:srgbClr val="D16349"/>
              </a:buClr>
              <a:buSzPct val="85000"/>
              <a:buFont typeface="Wingdings 2"/>
              <a:buChar char=""/>
            </a:pPr>
            <a:r>
              <a:rPr lang="nl-NL" sz="1700">
                <a:latin typeface="Georgia"/>
              </a:rPr>
              <a:t>herhaal deze procedure een tweede keer, </a:t>
            </a:r>
          </a:p>
          <a:p>
            <a:pPr marL="274320" lvl="0" indent="-274320">
              <a:spcBef>
                <a:spcPct val="20000"/>
              </a:spcBef>
              <a:buClr>
                <a:srgbClr val="D16349"/>
              </a:buClr>
              <a:buSzPct val="85000"/>
              <a:buFont typeface="Wingdings 2"/>
              <a:buChar char=""/>
            </a:pPr>
            <a:r>
              <a:rPr lang="nl-NL" sz="1700">
                <a:latin typeface="Georgia"/>
              </a:rPr>
              <a:t>vaak helpt het om een gedraaid propje watten voor in de neus te doen (hierop kan ook xylometazoline (Otrivin®) worden gedruppeld).</a:t>
            </a:r>
          </a:p>
          <a:p>
            <a:pPr marL="274320" lvl="0" indent="-274320">
              <a:spcBef>
                <a:spcPct val="20000"/>
              </a:spcBef>
              <a:buClr>
                <a:srgbClr val="D16349"/>
              </a:buClr>
              <a:buSzPct val="85000"/>
              <a:buFont typeface="Wingdings 2"/>
              <a:buChar char=""/>
            </a:pPr>
            <a:endParaRPr lang="nl-NL" sz="1700">
              <a:latin typeface="Georgia"/>
            </a:endParaRPr>
          </a:p>
          <a:p>
            <a:pPr marL="274320" lvl="0" indent="-274320">
              <a:spcBef>
                <a:spcPct val="20000"/>
              </a:spcBef>
              <a:buClr>
                <a:srgbClr val="D16349"/>
              </a:buClr>
              <a:buSzPct val="85000"/>
              <a:buFont typeface="Wingdings 2"/>
              <a:buChar char=""/>
            </a:pPr>
            <a:r>
              <a:rPr lang="nl-NL" sz="1700">
                <a:latin typeface="Georgia"/>
              </a:rPr>
              <a:t>Bron:https://www.kno.nl/patienten-informatie/neus/neusbloeding/</a:t>
            </a:r>
          </a:p>
          <a:p>
            <a:pPr marL="274320" lvl="0" indent="-274320">
              <a:spcBef>
                <a:spcPct val="20000"/>
              </a:spcBef>
              <a:buClr>
                <a:srgbClr val="D16349"/>
              </a:buClr>
              <a:buSzPct val="85000"/>
              <a:buFont typeface="Wingdings 2"/>
              <a:buChar char=""/>
            </a:pPr>
            <a:endParaRPr lang="nl-NL" sz="1700">
              <a:latin typeface="Georgia"/>
            </a:endParaRPr>
          </a:p>
          <a:p>
            <a:endParaRPr lang="nl-NL" sz="1700"/>
          </a:p>
        </p:txBody>
      </p:sp>
      <p:pic>
        <p:nvPicPr>
          <p:cNvPr id="7" name="Afbeelding 6">
            <a:extLst>
              <a:ext uri="{FF2B5EF4-FFF2-40B4-BE49-F238E27FC236}">
                <a16:creationId xmlns:a16="http://schemas.microsoft.com/office/drawing/2014/main" id="{F08ECEC0-B254-40BA-9ADE-3D40D2B1598D}"/>
              </a:ext>
            </a:extLst>
          </p:cNvPr>
          <p:cNvPicPr>
            <a:picLocks noChangeAspect="1"/>
          </p:cNvPicPr>
          <p:nvPr/>
        </p:nvPicPr>
        <p:blipFill rotWithShape="1">
          <a:blip r:embed="rId2"/>
          <a:srcRect r="7728"/>
          <a:stretch/>
        </p:blipFill>
        <p:spPr>
          <a:xfrm>
            <a:off x="5120640" y="1904281"/>
            <a:ext cx="6233160" cy="4272681"/>
          </a:xfrm>
          <a:prstGeom prst="rect">
            <a:avLst/>
          </a:prstGeom>
        </p:spPr>
      </p:pic>
    </p:spTree>
    <p:extLst>
      <p:ext uri="{BB962C8B-B14F-4D97-AF65-F5344CB8AC3E}">
        <p14:creationId xmlns:p14="http://schemas.microsoft.com/office/powerpoint/2010/main" val="255775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3EFA67-6021-4571-8052-D412C97DA8BC}"/>
              </a:ext>
            </a:extLst>
          </p:cNvPr>
          <p:cNvSpPr>
            <a:spLocks noGrp="1"/>
          </p:cNvSpPr>
          <p:nvPr>
            <p:ph type="title"/>
          </p:nvPr>
        </p:nvSpPr>
        <p:spPr>
          <a:xfrm>
            <a:off x="1000452" y="1522604"/>
            <a:ext cx="3150129" cy="1182522"/>
          </a:xfrm>
        </p:spPr>
        <p:txBody>
          <a:bodyPr anchor="b">
            <a:normAutofit fontScale="90000"/>
          </a:bodyPr>
          <a:lstStyle/>
          <a:p>
            <a:r>
              <a:rPr lang="nl-NL" sz="2800" dirty="0"/>
              <a:t>Behandeling actieve neusbloeding door arts</a:t>
            </a:r>
          </a:p>
        </p:txBody>
      </p:sp>
      <p:grpSp>
        <p:nvGrpSpPr>
          <p:cNvPr id="21" name="Group 13">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5"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16B8D87A-CF4B-4916-85C7-BB857F2B3624}"/>
              </a:ext>
            </a:extLst>
          </p:cNvPr>
          <p:cNvSpPr>
            <a:spLocks noGrp="1"/>
          </p:cNvSpPr>
          <p:nvPr>
            <p:ph idx="1"/>
          </p:nvPr>
        </p:nvSpPr>
        <p:spPr>
          <a:xfrm>
            <a:off x="1000450" y="3067026"/>
            <a:ext cx="3150131" cy="3272324"/>
          </a:xfrm>
        </p:spPr>
        <p:txBody>
          <a:bodyPr anchor="t">
            <a:normAutofit/>
          </a:bodyPr>
          <a:lstStyle/>
          <a:p>
            <a:r>
              <a:rPr lang="nl-NL" sz="1700"/>
              <a:t>Wattenstrookjes met anestheticum én vasoconstrictivum</a:t>
            </a:r>
          </a:p>
          <a:p>
            <a:r>
              <a:rPr lang="nl-NL" sz="1700"/>
              <a:t>Chemocaustiek of Elektrocaustiek (zuur, zilvernitraat of dichtbranden)</a:t>
            </a:r>
          </a:p>
          <a:p>
            <a:r>
              <a:rPr lang="nl-NL" sz="1700"/>
              <a:t>Schuimtamponade (Merocel)</a:t>
            </a:r>
          </a:p>
          <a:p>
            <a:r>
              <a:rPr lang="nl-NL" sz="1700"/>
              <a:t>Tamponade met ballonkatheter</a:t>
            </a:r>
          </a:p>
          <a:p>
            <a:endParaRPr lang="nl-NL" sz="1700"/>
          </a:p>
        </p:txBody>
      </p:sp>
      <p:pic>
        <p:nvPicPr>
          <p:cNvPr id="6" name="Afbeelding 5">
            <a:extLst>
              <a:ext uri="{FF2B5EF4-FFF2-40B4-BE49-F238E27FC236}">
                <a16:creationId xmlns:a16="http://schemas.microsoft.com/office/drawing/2014/main" id="{F83090DC-1457-45B5-BCD9-D829F0C9C4E9}"/>
              </a:ext>
            </a:extLst>
          </p:cNvPr>
          <p:cNvPicPr>
            <a:picLocks noChangeAspect="1"/>
          </p:cNvPicPr>
          <p:nvPr/>
        </p:nvPicPr>
        <p:blipFill rotWithShape="1">
          <a:blip r:embed="rId2"/>
          <a:srcRect r="4" b="10351"/>
          <a:stretch/>
        </p:blipFill>
        <p:spPr>
          <a:xfrm>
            <a:off x="4615986" y="10"/>
            <a:ext cx="3749040" cy="3383270"/>
          </a:xfrm>
          <a:prstGeom prst="rect">
            <a:avLst/>
          </a:prstGeom>
        </p:spPr>
      </p:pic>
      <p:pic>
        <p:nvPicPr>
          <p:cNvPr id="4" name="Afbeelding 3">
            <a:extLst>
              <a:ext uri="{FF2B5EF4-FFF2-40B4-BE49-F238E27FC236}">
                <a16:creationId xmlns:a16="http://schemas.microsoft.com/office/drawing/2014/main" id="{DD1B25D9-CE98-49D5-888D-E94BFD0F18EF}"/>
              </a:ext>
            </a:extLst>
          </p:cNvPr>
          <p:cNvPicPr>
            <a:picLocks noChangeAspect="1"/>
          </p:cNvPicPr>
          <p:nvPr/>
        </p:nvPicPr>
        <p:blipFill rotWithShape="1">
          <a:blip r:embed="rId3"/>
          <a:srcRect l="12047" r="27838" b="-1"/>
          <a:stretch/>
        </p:blipFill>
        <p:spPr>
          <a:xfrm>
            <a:off x="8442960" y="10"/>
            <a:ext cx="3749040" cy="3383270"/>
          </a:xfrm>
          <a:prstGeom prst="rect">
            <a:avLst/>
          </a:prstGeom>
        </p:spPr>
      </p:pic>
      <p:pic>
        <p:nvPicPr>
          <p:cNvPr id="5" name="Afbeelding 4">
            <a:extLst>
              <a:ext uri="{FF2B5EF4-FFF2-40B4-BE49-F238E27FC236}">
                <a16:creationId xmlns:a16="http://schemas.microsoft.com/office/drawing/2014/main" id="{374B6D01-F405-4AEE-A4A8-C7C07A494E21}"/>
              </a:ext>
            </a:extLst>
          </p:cNvPr>
          <p:cNvPicPr>
            <a:picLocks noChangeAspect="1"/>
          </p:cNvPicPr>
          <p:nvPr/>
        </p:nvPicPr>
        <p:blipFill rotWithShape="1">
          <a:blip r:embed="rId4"/>
          <a:srcRect l="12598" r="142" b="4"/>
          <a:stretch/>
        </p:blipFill>
        <p:spPr>
          <a:xfrm>
            <a:off x="4601056" y="3474722"/>
            <a:ext cx="3749040" cy="3383279"/>
          </a:xfrm>
          <a:prstGeom prst="rect">
            <a:avLst/>
          </a:prstGeom>
        </p:spPr>
      </p:pic>
      <p:pic>
        <p:nvPicPr>
          <p:cNvPr id="7" name="Afbeelding 6">
            <a:extLst>
              <a:ext uri="{FF2B5EF4-FFF2-40B4-BE49-F238E27FC236}">
                <a16:creationId xmlns:a16="http://schemas.microsoft.com/office/drawing/2014/main" id="{783004B2-15D5-4B14-826A-94FEA46AB261}"/>
              </a:ext>
            </a:extLst>
          </p:cNvPr>
          <p:cNvPicPr>
            <a:picLocks noChangeAspect="1"/>
          </p:cNvPicPr>
          <p:nvPr/>
        </p:nvPicPr>
        <p:blipFill rotWithShape="1">
          <a:blip r:embed="rId5"/>
          <a:srcRect l="919" r="1845"/>
          <a:stretch/>
        </p:blipFill>
        <p:spPr>
          <a:xfrm>
            <a:off x="8442960" y="3474719"/>
            <a:ext cx="3749040" cy="3383280"/>
          </a:xfrm>
          <a:prstGeom prst="rect">
            <a:avLst/>
          </a:prstGeom>
        </p:spPr>
      </p:pic>
    </p:spTree>
    <p:extLst>
      <p:ext uri="{BB962C8B-B14F-4D97-AF65-F5344CB8AC3E}">
        <p14:creationId xmlns:p14="http://schemas.microsoft.com/office/powerpoint/2010/main" val="153230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869173"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1E4F1B-42E1-4B01-B8E0-7709F5DE61C5}"/>
              </a:ext>
            </a:extLst>
          </p:cNvPr>
          <p:cNvSpPr>
            <a:spLocks noGrp="1"/>
          </p:cNvSpPr>
          <p:nvPr>
            <p:ph type="title"/>
          </p:nvPr>
        </p:nvSpPr>
        <p:spPr>
          <a:xfrm>
            <a:off x="6322844" y="1053711"/>
            <a:ext cx="4933490" cy="1424446"/>
          </a:xfrm>
        </p:spPr>
        <p:txBody>
          <a:bodyPr>
            <a:normAutofit/>
          </a:bodyPr>
          <a:lstStyle/>
          <a:p>
            <a:r>
              <a:rPr lang="nl-NL" sz="4000">
                <a:solidFill>
                  <a:srgbClr val="FFFFFF"/>
                </a:solidFill>
              </a:rPr>
              <a:t>Corpus aliënum</a:t>
            </a:r>
          </a:p>
        </p:txBody>
      </p:sp>
      <p:pic>
        <p:nvPicPr>
          <p:cNvPr id="5" name="Afbeelding 4">
            <a:extLst>
              <a:ext uri="{FF2B5EF4-FFF2-40B4-BE49-F238E27FC236}">
                <a16:creationId xmlns:a16="http://schemas.microsoft.com/office/drawing/2014/main" id="{0682BAD5-158F-47AE-900A-8319450C016C}"/>
              </a:ext>
            </a:extLst>
          </p:cNvPr>
          <p:cNvPicPr>
            <a:picLocks noChangeAspect="1"/>
          </p:cNvPicPr>
          <p:nvPr/>
        </p:nvPicPr>
        <p:blipFill>
          <a:blip r:embed="rId2"/>
          <a:stretch>
            <a:fillRect/>
          </a:stretch>
        </p:blipFill>
        <p:spPr>
          <a:xfrm>
            <a:off x="1376509" y="347472"/>
            <a:ext cx="3089997" cy="2971800"/>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55180"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B2950177-4C53-46E2-A9B1-FA5972BE9E49}"/>
              </a:ext>
            </a:extLst>
          </p:cNvPr>
          <p:cNvPicPr>
            <a:picLocks noChangeAspect="1"/>
          </p:cNvPicPr>
          <p:nvPr/>
        </p:nvPicPr>
        <p:blipFill>
          <a:blip r:embed="rId3"/>
          <a:stretch>
            <a:fillRect/>
          </a:stretch>
        </p:blipFill>
        <p:spPr>
          <a:xfrm>
            <a:off x="945935" y="3566160"/>
            <a:ext cx="3951144" cy="2971800"/>
          </a:xfrm>
          <a:prstGeom prst="rect">
            <a:avLst/>
          </a:prstGeom>
        </p:spPr>
      </p:pic>
      <p:sp>
        <p:nvSpPr>
          <p:cNvPr id="3" name="Tijdelijke aanduiding voor inhoud 2">
            <a:extLst>
              <a:ext uri="{FF2B5EF4-FFF2-40B4-BE49-F238E27FC236}">
                <a16:creationId xmlns:a16="http://schemas.microsoft.com/office/drawing/2014/main" id="{B021DD5A-8960-4CEE-931A-623E4CF523B6}"/>
              </a:ext>
            </a:extLst>
          </p:cNvPr>
          <p:cNvSpPr>
            <a:spLocks noGrp="1"/>
          </p:cNvSpPr>
          <p:nvPr>
            <p:ph idx="1"/>
          </p:nvPr>
        </p:nvSpPr>
        <p:spPr>
          <a:xfrm>
            <a:off x="6322845" y="2799889"/>
            <a:ext cx="4933490" cy="2987543"/>
          </a:xfrm>
        </p:spPr>
        <p:txBody>
          <a:bodyPr anchor="t">
            <a:normAutofit/>
          </a:bodyPr>
          <a:lstStyle/>
          <a:p>
            <a:pPr marL="0" lvl="0" indent="0">
              <a:spcBef>
                <a:spcPct val="20000"/>
              </a:spcBef>
              <a:buClr>
                <a:srgbClr val="D16349"/>
              </a:buClr>
              <a:buSzPct val="85000"/>
              <a:buNone/>
            </a:pPr>
            <a:r>
              <a:rPr lang="nl-NL" sz="2000" b="1">
                <a:solidFill>
                  <a:srgbClr val="FFFFFF"/>
                </a:solidFill>
                <a:latin typeface="Georgia"/>
              </a:rPr>
              <a:t>Vreemd voorwerp in de neus/oor</a:t>
            </a:r>
          </a:p>
          <a:p>
            <a:pPr marL="0" lvl="0" indent="0">
              <a:spcBef>
                <a:spcPct val="20000"/>
              </a:spcBef>
              <a:buClr>
                <a:srgbClr val="D16349"/>
              </a:buClr>
              <a:buSzPct val="85000"/>
              <a:buNone/>
            </a:pPr>
            <a:r>
              <a:rPr lang="nl-NL" sz="2000">
                <a:solidFill>
                  <a:srgbClr val="FFFFFF"/>
                </a:solidFill>
                <a:latin typeface="Georgia"/>
              </a:rPr>
              <a:t>Kinderen kunnen van alles in hun neus stoppen, kraaltje, pinda, knikkers, zaadjes, kleine speeltjes, propjes papier, stukjes plastic</a:t>
            </a:r>
          </a:p>
          <a:p>
            <a:pPr marL="0" lvl="0" indent="0">
              <a:spcBef>
                <a:spcPct val="20000"/>
              </a:spcBef>
              <a:buClr>
                <a:srgbClr val="D16349"/>
              </a:buClr>
              <a:buSzPct val="85000"/>
              <a:buNone/>
            </a:pPr>
            <a:endParaRPr lang="nl-NL" sz="2000">
              <a:solidFill>
                <a:srgbClr val="FFFFFF"/>
              </a:solidFill>
              <a:latin typeface="Georgia"/>
            </a:endParaRPr>
          </a:p>
          <a:p>
            <a:pPr marL="0" lvl="0" indent="0">
              <a:spcBef>
                <a:spcPct val="20000"/>
              </a:spcBef>
              <a:buClr>
                <a:srgbClr val="D16349"/>
              </a:buClr>
              <a:buSzPct val="85000"/>
              <a:buNone/>
            </a:pPr>
            <a:r>
              <a:rPr lang="nl-NL" sz="2000">
                <a:solidFill>
                  <a:srgbClr val="FFFFFF"/>
                </a:solidFill>
                <a:latin typeface="Georgia"/>
              </a:rPr>
              <a:t>Taak DA materialen is klaarleggen om corpus aliënum te verwijderen</a:t>
            </a:r>
          </a:p>
          <a:p>
            <a:pPr marL="274320" lvl="0" indent="-274320">
              <a:spcBef>
                <a:spcPct val="20000"/>
              </a:spcBef>
              <a:buClr>
                <a:srgbClr val="D16349"/>
              </a:buClr>
              <a:buSzPct val="85000"/>
              <a:buFont typeface="Wingdings 2"/>
              <a:buChar char=""/>
            </a:pPr>
            <a:endParaRPr lang="nl-NL" sz="2000">
              <a:solidFill>
                <a:srgbClr val="FFFFFF"/>
              </a:solidFill>
              <a:latin typeface="Georgia"/>
            </a:endParaRPr>
          </a:p>
          <a:p>
            <a:endParaRPr lang="nl-NL" sz="2000">
              <a:solidFill>
                <a:srgbClr val="FFFFFF"/>
              </a:solidFill>
            </a:endParaRPr>
          </a:p>
        </p:txBody>
      </p:sp>
    </p:spTree>
    <p:extLst>
      <p:ext uri="{BB962C8B-B14F-4D97-AF65-F5344CB8AC3E}">
        <p14:creationId xmlns:p14="http://schemas.microsoft.com/office/powerpoint/2010/main" val="278064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451607-57A5-41CB-BE11-CAA2D91BCC90}"/>
              </a:ext>
            </a:extLst>
          </p:cNvPr>
          <p:cNvSpPr>
            <a:spLocks noGrp="1"/>
          </p:cNvSpPr>
          <p:nvPr>
            <p:ph type="title"/>
          </p:nvPr>
        </p:nvSpPr>
        <p:spPr>
          <a:xfrm>
            <a:off x="1043631" y="873940"/>
            <a:ext cx="4928291" cy="1035781"/>
          </a:xfrm>
        </p:spPr>
        <p:txBody>
          <a:bodyPr anchor="ctr">
            <a:normAutofit/>
          </a:bodyPr>
          <a:lstStyle/>
          <a:p>
            <a:r>
              <a:rPr lang="nl-NL" sz="3600"/>
              <a:t>Oor uitspuiten</a:t>
            </a:r>
          </a:p>
        </p:txBody>
      </p:sp>
      <p:sp>
        <p:nvSpPr>
          <p:cNvPr id="3" name="Tijdelijke aanduiding voor inhoud 2">
            <a:extLst>
              <a:ext uri="{FF2B5EF4-FFF2-40B4-BE49-F238E27FC236}">
                <a16:creationId xmlns:a16="http://schemas.microsoft.com/office/drawing/2014/main" id="{D0DBDCD5-4376-4D29-89F3-B24C098C0AED}"/>
              </a:ext>
            </a:extLst>
          </p:cNvPr>
          <p:cNvSpPr>
            <a:spLocks noGrp="1"/>
          </p:cNvSpPr>
          <p:nvPr>
            <p:ph idx="1"/>
          </p:nvPr>
        </p:nvSpPr>
        <p:spPr>
          <a:xfrm>
            <a:off x="1045029" y="2524721"/>
            <a:ext cx="5374821" cy="3677123"/>
          </a:xfrm>
        </p:spPr>
        <p:txBody>
          <a:bodyPr anchor="ctr">
            <a:normAutofit/>
          </a:bodyPr>
          <a:lstStyle/>
          <a:p>
            <a:pPr marL="0" indent="0">
              <a:buNone/>
            </a:pPr>
            <a:r>
              <a:rPr lang="nl-NL" sz="1800" b="1" dirty="0"/>
              <a:t>Doel:</a:t>
            </a:r>
            <a:r>
              <a:rPr lang="nl-NL" sz="1800" dirty="0"/>
              <a:t> opheffen verstopping van de gehoorgang en het voorkomen van een ontsteking.</a:t>
            </a:r>
          </a:p>
          <a:p>
            <a:pPr marL="0" indent="0">
              <a:buNone/>
            </a:pPr>
            <a:endParaRPr lang="nl-NL" sz="1800" dirty="0"/>
          </a:p>
          <a:p>
            <a:pPr marL="0" indent="0">
              <a:buNone/>
            </a:pPr>
            <a:r>
              <a:rPr lang="nl-NL" sz="1800" b="1" dirty="0"/>
              <a:t>Voorbereiding:</a:t>
            </a:r>
            <a:r>
              <a:rPr lang="nl-NL" sz="1800" dirty="0"/>
              <a:t> enkele dagen voor uitspuiten moet de patiënt de oren druppelen met (sla)olie.</a:t>
            </a:r>
          </a:p>
          <a:p>
            <a:pPr marL="0" indent="0">
              <a:buNone/>
            </a:pPr>
            <a:endParaRPr lang="nl-NL" sz="1800" dirty="0"/>
          </a:p>
          <a:p>
            <a:pPr marL="0" indent="0">
              <a:buNone/>
            </a:pPr>
            <a:r>
              <a:rPr lang="nl-NL" sz="1800" b="1" dirty="0"/>
              <a:t>Contra-indicaties</a:t>
            </a:r>
            <a:r>
              <a:rPr lang="nl-NL" sz="1800" dirty="0"/>
              <a:t>: oorpijn, trommelvliesperforatie, aanwezigheid trommelvliesbuisje, operatie middenoor of trommelvlies </a:t>
            </a:r>
            <a:r>
              <a:rPr lang="nl-NL" sz="1800" dirty="0">
                <a:solidFill>
                  <a:srgbClr val="FF0000"/>
                </a:solidFill>
              </a:rPr>
              <a:t>(overleg met arts!)</a:t>
            </a:r>
          </a:p>
          <a:p>
            <a:pPr marL="0" indent="0">
              <a:buNone/>
            </a:pPr>
            <a:endParaRPr lang="nl-NL" sz="1800" dirty="0"/>
          </a:p>
        </p:txBody>
      </p:sp>
      <p:pic>
        <p:nvPicPr>
          <p:cNvPr id="6" name="Afbeelding 5">
            <a:extLst>
              <a:ext uri="{FF2B5EF4-FFF2-40B4-BE49-F238E27FC236}">
                <a16:creationId xmlns:a16="http://schemas.microsoft.com/office/drawing/2014/main" id="{AA5A8E71-6F8C-4802-A45A-1501614D938A}"/>
              </a:ext>
            </a:extLst>
          </p:cNvPr>
          <p:cNvPicPr>
            <a:picLocks noChangeAspect="1"/>
          </p:cNvPicPr>
          <p:nvPr/>
        </p:nvPicPr>
        <p:blipFill rotWithShape="1">
          <a:blip r:embed="rId2"/>
          <a:srcRect l="3296" r="3" b="3"/>
          <a:stretch/>
        </p:blipFill>
        <p:spPr>
          <a:xfrm>
            <a:off x="6788383" y="749490"/>
            <a:ext cx="4565417" cy="2679192"/>
          </a:xfrm>
          <a:prstGeom prst="rect">
            <a:avLst/>
          </a:prstGeom>
        </p:spPr>
      </p:pic>
      <p:pic>
        <p:nvPicPr>
          <p:cNvPr id="4" name="Afbeelding 3">
            <a:extLst>
              <a:ext uri="{FF2B5EF4-FFF2-40B4-BE49-F238E27FC236}">
                <a16:creationId xmlns:a16="http://schemas.microsoft.com/office/drawing/2014/main" id="{2433000E-5313-4E45-987F-539AC16D6297}"/>
              </a:ext>
            </a:extLst>
          </p:cNvPr>
          <p:cNvPicPr>
            <a:picLocks noChangeAspect="1"/>
          </p:cNvPicPr>
          <p:nvPr/>
        </p:nvPicPr>
        <p:blipFill rotWithShape="1">
          <a:blip r:embed="rId3"/>
          <a:srcRect t="4964" r="4" b="4"/>
          <a:stretch/>
        </p:blipFill>
        <p:spPr>
          <a:xfrm>
            <a:off x="6788383" y="3528753"/>
            <a:ext cx="4565417" cy="2679192"/>
          </a:xfrm>
          <a:prstGeom prst="rect">
            <a:avLst/>
          </a:prstGeom>
        </p:spPr>
      </p:pic>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7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C84C0F-C1E0-420B-84CD-98E9AFB226C7}"/>
              </a:ext>
            </a:extLst>
          </p:cNvPr>
          <p:cNvSpPr>
            <a:spLocks noGrp="1"/>
          </p:cNvSpPr>
          <p:nvPr>
            <p:ph type="title"/>
          </p:nvPr>
        </p:nvSpPr>
        <p:spPr>
          <a:xfrm>
            <a:off x="1043631" y="873940"/>
            <a:ext cx="4928291" cy="1035781"/>
          </a:xfrm>
        </p:spPr>
        <p:txBody>
          <a:bodyPr anchor="ctr">
            <a:normAutofit/>
          </a:bodyPr>
          <a:lstStyle/>
          <a:p>
            <a:r>
              <a:rPr lang="nl-NL" sz="3300"/>
              <a:t>Aandachtspunten oor uitspuiten</a:t>
            </a:r>
          </a:p>
        </p:txBody>
      </p:sp>
      <p:sp>
        <p:nvSpPr>
          <p:cNvPr id="3" name="Tijdelijke aanduiding voor inhoud 2">
            <a:extLst>
              <a:ext uri="{FF2B5EF4-FFF2-40B4-BE49-F238E27FC236}">
                <a16:creationId xmlns:a16="http://schemas.microsoft.com/office/drawing/2014/main" id="{D5FCD9AD-A95F-4CEC-BB7C-92A26121B7B4}"/>
              </a:ext>
            </a:extLst>
          </p:cNvPr>
          <p:cNvSpPr>
            <a:spLocks noGrp="1"/>
          </p:cNvSpPr>
          <p:nvPr>
            <p:ph idx="1"/>
          </p:nvPr>
        </p:nvSpPr>
        <p:spPr>
          <a:xfrm>
            <a:off x="1045029" y="2524721"/>
            <a:ext cx="4991629" cy="3677123"/>
          </a:xfrm>
        </p:spPr>
        <p:txBody>
          <a:bodyPr anchor="ctr">
            <a:normAutofit/>
          </a:bodyPr>
          <a:lstStyle/>
          <a:p>
            <a:r>
              <a:rPr lang="nl-NL" sz="1800" dirty="0"/>
              <a:t>Temperatuur water; 37 graden</a:t>
            </a:r>
          </a:p>
          <a:p>
            <a:r>
              <a:rPr lang="nl-NL" sz="1800" dirty="0"/>
              <a:t>(prikkeling evenwichtsorgaan)</a:t>
            </a:r>
          </a:p>
          <a:p>
            <a:r>
              <a:rPr lang="nl-NL" sz="1800" dirty="0"/>
              <a:t>Oor vasthouden</a:t>
            </a:r>
          </a:p>
          <a:p>
            <a:r>
              <a:rPr lang="nl-NL" sz="1800" dirty="0"/>
              <a:t>Richting water spuiten</a:t>
            </a:r>
          </a:p>
          <a:p>
            <a:r>
              <a:rPr lang="nl-NL" sz="1800" dirty="0"/>
              <a:t>(niet op trommelvlies maar bovenrand gehoorgang richten)</a:t>
            </a:r>
          </a:p>
          <a:p>
            <a:r>
              <a:rPr lang="nl-NL" sz="1800" dirty="0"/>
              <a:t>Vastzetten </a:t>
            </a:r>
            <a:r>
              <a:rPr lang="nl-NL" sz="1800" dirty="0" err="1"/>
              <a:t>oorspuit</a:t>
            </a:r>
            <a:r>
              <a:rPr lang="nl-NL" sz="1800" dirty="0"/>
              <a:t> (bewegen patiënt)</a:t>
            </a:r>
          </a:p>
          <a:p>
            <a:r>
              <a:rPr lang="nl-NL" sz="1800" dirty="0"/>
              <a:t>Controleer met otoscoop of alles eruit is.</a:t>
            </a:r>
          </a:p>
          <a:p>
            <a:endParaRPr lang="nl-NL" sz="1800" dirty="0"/>
          </a:p>
        </p:txBody>
      </p:sp>
      <p:pic>
        <p:nvPicPr>
          <p:cNvPr id="5" name="Afbeelding 4">
            <a:extLst>
              <a:ext uri="{FF2B5EF4-FFF2-40B4-BE49-F238E27FC236}">
                <a16:creationId xmlns:a16="http://schemas.microsoft.com/office/drawing/2014/main" id="{632A79AE-4B73-4664-8F2B-F1735EEBA8B9}"/>
              </a:ext>
            </a:extLst>
          </p:cNvPr>
          <p:cNvPicPr>
            <a:picLocks noChangeAspect="1"/>
          </p:cNvPicPr>
          <p:nvPr/>
        </p:nvPicPr>
        <p:blipFill rotWithShape="1">
          <a:blip r:embed="rId2"/>
          <a:srcRect t="11551" r="4" b="10206"/>
          <a:stretch/>
        </p:blipFill>
        <p:spPr>
          <a:xfrm>
            <a:off x="6788383" y="613148"/>
            <a:ext cx="4565417" cy="2679192"/>
          </a:xfrm>
          <a:prstGeom prst="rect">
            <a:avLst/>
          </a:prstGeom>
        </p:spPr>
      </p:pic>
      <p:pic>
        <p:nvPicPr>
          <p:cNvPr id="4" name="Afbeelding 3">
            <a:extLst>
              <a:ext uri="{FF2B5EF4-FFF2-40B4-BE49-F238E27FC236}">
                <a16:creationId xmlns:a16="http://schemas.microsoft.com/office/drawing/2014/main" id="{1DCB06E5-C56F-4C68-9D9F-85B75EF76833}"/>
              </a:ext>
            </a:extLst>
          </p:cNvPr>
          <p:cNvPicPr>
            <a:picLocks noChangeAspect="1"/>
          </p:cNvPicPr>
          <p:nvPr/>
        </p:nvPicPr>
        <p:blipFill rotWithShape="1">
          <a:blip r:embed="rId3"/>
          <a:srcRect t="5915" r="4" b="15842"/>
          <a:stretch/>
        </p:blipFill>
        <p:spPr>
          <a:xfrm>
            <a:off x="6788383" y="3528753"/>
            <a:ext cx="4565417" cy="2679192"/>
          </a:xfrm>
          <a:prstGeom prst="rect">
            <a:avLst/>
          </a:prstGeom>
        </p:spPr>
      </p:pic>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8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FB628-0EF4-4D2C-A896-FDDB55CC6C1F}"/>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4800"/>
              <a:t>Instrumenten KNO</a:t>
            </a:r>
          </a:p>
        </p:txBody>
      </p:sp>
      <p:sp>
        <p:nvSpPr>
          <p:cNvPr id="10" name="Rectangle 9">
            <a:extLst>
              <a:ext uri="{FF2B5EF4-FFF2-40B4-BE49-F238E27FC236}">
                <a16:creationId xmlns:a16="http://schemas.microsoft.com/office/drawing/2014/main" id="{724AC2FE-8DC8-4E92-BD6E-A4102042E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hoek 4">
            <a:extLst>
              <a:ext uri="{FF2B5EF4-FFF2-40B4-BE49-F238E27FC236}">
                <a16:creationId xmlns:a16="http://schemas.microsoft.com/office/drawing/2014/main" id="{CF399624-97AA-464C-8E65-9532ACE8FC17}"/>
              </a:ext>
            </a:extLst>
          </p:cNvPr>
          <p:cNvSpPr/>
          <p:nvPr/>
        </p:nvSpPr>
        <p:spPr>
          <a:xfrm>
            <a:off x="648930" y="2438400"/>
            <a:ext cx="3667037"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dirty="0"/>
              <a:t>(1) </a:t>
            </a:r>
            <a:r>
              <a:rPr lang="en-US" dirty="0" err="1"/>
              <a:t>cerumenlusje</a:t>
            </a:r>
            <a:r>
              <a:rPr lang="en-US" dirty="0"/>
              <a:t> </a:t>
            </a:r>
          </a:p>
          <a:p>
            <a:pPr indent="-228600" defTabSz="914400">
              <a:lnSpc>
                <a:spcPct val="90000"/>
              </a:lnSpc>
              <a:spcAft>
                <a:spcPts val="600"/>
              </a:spcAft>
              <a:buFont typeface="Arial" panose="020B0604020202020204" pitchFamily="34" charset="0"/>
              <a:buChar char="•"/>
            </a:pPr>
            <a:r>
              <a:rPr lang="en-US" dirty="0"/>
              <a:t>(2) </a:t>
            </a:r>
            <a:r>
              <a:rPr lang="en-US" dirty="0" err="1"/>
              <a:t>cerumenhaakje</a:t>
            </a:r>
            <a:r>
              <a:rPr lang="en-US" dirty="0"/>
              <a:t> </a:t>
            </a:r>
          </a:p>
          <a:p>
            <a:pPr indent="-228600" defTabSz="914400">
              <a:lnSpc>
                <a:spcPct val="90000"/>
              </a:lnSpc>
              <a:spcAft>
                <a:spcPts val="600"/>
              </a:spcAft>
              <a:buFont typeface="Arial" panose="020B0604020202020204" pitchFamily="34" charset="0"/>
              <a:buChar char="•"/>
            </a:pPr>
            <a:r>
              <a:rPr lang="en-US" dirty="0"/>
              <a:t>(3) </a:t>
            </a:r>
            <a:r>
              <a:rPr lang="en-US" dirty="0" err="1"/>
              <a:t>keelspiegel</a:t>
            </a:r>
            <a:r>
              <a:rPr lang="en-US" dirty="0"/>
              <a:t> </a:t>
            </a:r>
          </a:p>
          <a:p>
            <a:pPr indent="-228600" defTabSz="914400">
              <a:lnSpc>
                <a:spcPct val="90000"/>
              </a:lnSpc>
              <a:spcAft>
                <a:spcPts val="600"/>
              </a:spcAft>
              <a:buFont typeface="Arial" panose="020B0604020202020204" pitchFamily="34" charset="0"/>
              <a:buChar char="•"/>
            </a:pPr>
            <a:r>
              <a:rPr lang="en-US" dirty="0"/>
              <a:t>(4) </a:t>
            </a:r>
            <a:r>
              <a:rPr lang="en-US" dirty="0" err="1"/>
              <a:t>hefboompje</a:t>
            </a:r>
            <a:r>
              <a:rPr lang="en-US" dirty="0"/>
              <a:t> </a:t>
            </a:r>
            <a:r>
              <a:rPr lang="en-US" dirty="0" err="1"/>
              <a:t>volgens</a:t>
            </a:r>
            <a:r>
              <a:rPr lang="en-US" dirty="0"/>
              <a:t> Quire  </a:t>
            </a:r>
          </a:p>
          <a:p>
            <a:pPr indent="-228600" defTabSz="914400">
              <a:lnSpc>
                <a:spcPct val="90000"/>
              </a:lnSpc>
              <a:spcAft>
                <a:spcPts val="600"/>
              </a:spcAft>
              <a:buFont typeface="Arial" panose="020B0604020202020204" pitchFamily="34" charset="0"/>
              <a:buChar char="•"/>
            </a:pPr>
            <a:r>
              <a:rPr lang="en-US" dirty="0"/>
              <a:t>(5) </a:t>
            </a:r>
            <a:r>
              <a:rPr lang="en-US" dirty="0" err="1"/>
              <a:t>klem</a:t>
            </a:r>
            <a:r>
              <a:rPr lang="en-US" dirty="0"/>
              <a:t> </a:t>
            </a:r>
            <a:r>
              <a:rPr lang="en-US" dirty="0" err="1"/>
              <a:t>volgens</a:t>
            </a:r>
            <a:r>
              <a:rPr lang="en-US" dirty="0"/>
              <a:t> Buck </a:t>
            </a:r>
          </a:p>
          <a:p>
            <a:pPr indent="-228600" defTabSz="914400">
              <a:lnSpc>
                <a:spcPct val="90000"/>
              </a:lnSpc>
              <a:spcAft>
                <a:spcPts val="600"/>
              </a:spcAft>
              <a:buFont typeface="Arial" panose="020B0604020202020204" pitchFamily="34" charset="0"/>
              <a:buChar char="•"/>
            </a:pPr>
            <a:r>
              <a:rPr lang="en-US" dirty="0"/>
              <a:t>(6) </a:t>
            </a:r>
            <a:r>
              <a:rPr lang="en-US" dirty="0" err="1"/>
              <a:t>neusspeculum</a:t>
            </a:r>
            <a:r>
              <a:rPr lang="en-US" dirty="0"/>
              <a:t> </a:t>
            </a:r>
          </a:p>
          <a:p>
            <a:pPr indent="-228600" defTabSz="914400">
              <a:lnSpc>
                <a:spcPct val="90000"/>
              </a:lnSpc>
              <a:spcAft>
                <a:spcPts val="600"/>
              </a:spcAft>
              <a:buFont typeface="Arial" panose="020B0604020202020204" pitchFamily="34" charset="0"/>
              <a:buChar char="•"/>
            </a:pPr>
            <a:r>
              <a:rPr lang="en-US" dirty="0"/>
              <a:t>(7) </a:t>
            </a:r>
            <a:r>
              <a:rPr lang="en-US" dirty="0" err="1"/>
              <a:t>oor</a:t>
            </a:r>
            <a:r>
              <a:rPr lang="en-US" dirty="0"/>
              <a:t>- </a:t>
            </a:r>
            <a:r>
              <a:rPr lang="en-US" dirty="0" err="1"/>
              <a:t>en</a:t>
            </a:r>
            <a:r>
              <a:rPr lang="en-US" dirty="0"/>
              <a:t> </a:t>
            </a:r>
            <a:r>
              <a:rPr lang="en-US" dirty="0" err="1"/>
              <a:t>neuspincetten</a:t>
            </a:r>
            <a:r>
              <a:rPr lang="en-US" dirty="0"/>
              <a:t> </a:t>
            </a:r>
          </a:p>
          <a:p>
            <a:pPr indent="-228600" defTabSz="914400">
              <a:lnSpc>
                <a:spcPct val="90000"/>
              </a:lnSpc>
              <a:spcAft>
                <a:spcPts val="600"/>
              </a:spcAft>
              <a:buFont typeface="Arial" panose="020B0604020202020204" pitchFamily="34" charset="0"/>
              <a:buChar char="•"/>
            </a:pPr>
            <a:r>
              <a:rPr lang="en-US" dirty="0"/>
              <a:t>(8) </a:t>
            </a:r>
            <a:r>
              <a:rPr lang="en-US" dirty="0" err="1"/>
              <a:t>otoscoop</a:t>
            </a:r>
            <a:r>
              <a:rPr lang="en-US"/>
              <a:t>  </a:t>
            </a:r>
            <a:endParaRPr lang="en-US" dirty="0"/>
          </a:p>
          <a:p>
            <a:pPr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r>
              <a:rPr lang="en-US" sz="1400" dirty="0" err="1"/>
              <a:t>Bron</a:t>
            </a:r>
            <a:r>
              <a:rPr lang="en-US" sz="1400" dirty="0"/>
              <a:t>: </a:t>
            </a:r>
            <a:r>
              <a:rPr lang="en-US" sz="1400" dirty="0" err="1"/>
              <a:t>Medisch-technisch</a:t>
            </a:r>
            <a:r>
              <a:rPr lang="en-US" sz="1400" dirty="0"/>
              <a:t> </a:t>
            </a:r>
            <a:r>
              <a:rPr lang="en-US" sz="1400" dirty="0" err="1"/>
              <a:t>handelen</a:t>
            </a:r>
            <a:r>
              <a:rPr lang="en-US" sz="1400" dirty="0"/>
              <a:t> </a:t>
            </a:r>
            <a:r>
              <a:rPr lang="en-US" sz="1400" dirty="0" err="1"/>
              <a:t>voor</a:t>
            </a:r>
            <a:r>
              <a:rPr lang="en-US" sz="1400" dirty="0"/>
              <a:t> </a:t>
            </a:r>
            <a:r>
              <a:rPr lang="en-US" sz="1400" dirty="0" err="1"/>
              <a:t>doktersassitenten</a:t>
            </a:r>
            <a:endParaRPr lang="en-US" sz="1400" dirty="0"/>
          </a:p>
        </p:txBody>
      </p:sp>
      <p:pic>
        <p:nvPicPr>
          <p:cNvPr id="4" name="Tijdelijke aanduiding voor inhoud 3">
            <a:extLst>
              <a:ext uri="{FF2B5EF4-FFF2-40B4-BE49-F238E27FC236}">
                <a16:creationId xmlns:a16="http://schemas.microsoft.com/office/drawing/2014/main" id="{0E69E8A9-73F6-4671-A88C-D3DF0D488B9C}"/>
              </a:ext>
            </a:extLst>
          </p:cNvPr>
          <p:cNvPicPr>
            <a:picLocks noGrp="1" noChangeAspect="1"/>
          </p:cNvPicPr>
          <p:nvPr>
            <p:ph idx="1"/>
          </p:nvPr>
        </p:nvPicPr>
        <p:blipFill rotWithShape="1">
          <a:blip r:embed="rId2"/>
          <a:srcRect l="4627" r="2" b="2"/>
          <a:stretch/>
        </p:blipFill>
        <p:spPr>
          <a:xfrm>
            <a:off x="4636008" y="640082"/>
            <a:ext cx="6916329" cy="5577837"/>
          </a:xfrm>
          <a:prstGeom prst="rect">
            <a:avLst/>
          </a:prstGeom>
          <a:effectLst/>
        </p:spPr>
      </p:pic>
    </p:spTree>
    <p:extLst>
      <p:ext uri="{BB962C8B-B14F-4D97-AF65-F5344CB8AC3E}">
        <p14:creationId xmlns:p14="http://schemas.microsoft.com/office/powerpoint/2010/main" val="2878304758"/>
      </p:ext>
    </p:extLst>
  </p:cSld>
  <p:clrMapOvr>
    <a:masterClrMapping/>
  </p:clrMapOvr>
</p:sld>
</file>

<file path=ppt/theme/theme1.xml><?xml version="1.0" encoding="utf-8"?>
<a:theme xmlns:a="http://schemas.openxmlformats.org/drawingml/2006/main" name="Office Theme">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340</Words>
  <Application>Microsoft Office PowerPoint</Application>
  <PresentationFormat>Breedbeeld</PresentationFormat>
  <Paragraphs>50</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Georgia</vt:lpstr>
      <vt:lpstr>Wingdings 2</vt:lpstr>
      <vt:lpstr>Office Theme</vt:lpstr>
      <vt:lpstr>KNO</vt:lpstr>
      <vt:lpstr>Oorzaken / ontstaanswijze van een bloedneus (epistaxis)  </vt:lpstr>
      <vt:lpstr>Behandeling bloedneus </vt:lpstr>
      <vt:lpstr>Behandeling actieve neusbloeding door arts</vt:lpstr>
      <vt:lpstr>Corpus aliënum</vt:lpstr>
      <vt:lpstr>Oor uitspuiten</vt:lpstr>
      <vt:lpstr>Aandachtspunten oor uitspuiten</vt:lpstr>
      <vt:lpstr>Instrumenten KNO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dc:title>
  <dc:creator>Bouke Cuperus</dc:creator>
  <cp:lastModifiedBy>Bouke Cuperus</cp:lastModifiedBy>
  <cp:revision>9</cp:revision>
  <dcterms:created xsi:type="dcterms:W3CDTF">2020-02-27T18:58:11Z</dcterms:created>
  <dcterms:modified xsi:type="dcterms:W3CDTF">2020-02-28T06:50:09Z</dcterms:modified>
</cp:coreProperties>
</file>